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8" r:id="rId71"/>
    <p:sldId id="327" r:id="rId72"/>
    <p:sldId id="259" r:id="rId73"/>
    <p:sldId id="261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92"/>
    <p:restoredTop sz="94605"/>
  </p:normalViewPr>
  <p:slideViewPr>
    <p:cSldViewPr snapToGrid="0" snapToObjects="1">
      <p:cViewPr varScale="1">
        <p:scale>
          <a:sx n="101" d="100"/>
          <a:sy n="101" d="100"/>
        </p:scale>
        <p:origin x="21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4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27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8831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9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1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4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9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4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5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7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2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5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27C6AD-985F-444C-B468-9C9C721FF5EE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96CCC-F4F1-CF42-8FD9-756951DB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3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452935-509B-9946-B28D-62F4EE47F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7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0925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Joshua leads Israel to conquer the </a:t>
            </a:r>
          </a:p>
          <a:p>
            <a:r>
              <a:rPr lang="en-US" sz="4000" dirty="0"/>
              <a:t>Promised land and divides the land </a:t>
            </a:r>
          </a:p>
          <a:p>
            <a:r>
              <a:rPr lang="en-US" sz="4000" dirty="0"/>
              <a:t>to the twelve tribes.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2055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Joshua </a:t>
            </a:r>
            <a:r>
              <a:rPr lang="en-US" sz="3200" dirty="0"/>
              <a:t>(1405-1385 B.C.)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124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483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Cycles of Israel falling, being oppressed,</a:t>
            </a:r>
          </a:p>
          <a:p>
            <a:r>
              <a:rPr lang="en-US" sz="4000" dirty="0"/>
              <a:t>repenting, and being rescued by judges.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205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Judges </a:t>
            </a:r>
            <a:r>
              <a:rPr lang="en-US" sz="3200" dirty="0"/>
              <a:t>(1043 B.C.)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1881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5702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Two widows lose everything, but then </a:t>
            </a:r>
          </a:p>
          <a:p>
            <a:r>
              <a:rPr lang="en-US" sz="4000" dirty="0"/>
              <a:t>find hope in Israel and God.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2357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Ruth </a:t>
            </a:r>
            <a:r>
              <a:rPr lang="en-US" sz="3200" dirty="0"/>
              <a:t>(1030-1010 B.C.)</a:t>
            </a:r>
          </a:p>
        </p:txBody>
      </p:sp>
    </p:spTree>
    <p:extLst>
      <p:ext uri="{BB962C8B-B14F-4D97-AF65-F5344CB8AC3E}">
        <p14:creationId xmlns:p14="http://schemas.microsoft.com/office/powerpoint/2010/main" val="3485279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222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prophet Samuel is followed by Israel </a:t>
            </a:r>
          </a:p>
          <a:p>
            <a:r>
              <a:rPr lang="en-US" sz="4000" dirty="0"/>
              <a:t>demanding a king. Saul reigns as the </a:t>
            </a:r>
          </a:p>
          <a:p>
            <a:r>
              <a:rPr lang="en-US" sz="4000" dirty="0"/>
              <a:t>1st king.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1</a:t>
            </a:r>
            <a:r>
              <a:rPr lang="en-US" sz="6000" baseline="30000" dirty="0"/>
              <a:t>st</a:t>
            </a:r>
            <a:r>
              <a:rPr lang="en-US" sz="6000" dirty="0"/>
              <a:t> Samuel </a:t>
            </a:r>
            <a:r>
              <a:rPr lang="en-US" sz="3200" dirty="0"/>
              <a:t>(931-722 B.C.)</a:t>
            </a:r>
          </a:p>
        </p:txBody>
      </p:sp>
    </p:spTree>
    <p:extLst>
      <p:ext uri="{BB962C8B-B14F-4D97-AF65-F5344CB8AC3E}">
        <p14:creationId xmlns:p14="http://schemas.microsoft.com/office/powerpoint/2010/main" val="425328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5189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David, a man after God’s own heart, </a:t>
            </a:r>
          </a:p>
          <a:p>
            <a:r>
              <a:rPr lang="en-US" sz="4000" dirty="0"/>
              <a:t>becomes king of Israel.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7170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2</a:t>
            </a:r>
            <a:r>
              <a:rPr lang="en-US" sz="6000" baseline="30000" dirty="0"/>
              <a:t>nd</a:t>
            </a:r>
            <a:r>
              <a:rPr lang="en-US" sz="6000" dirty="0"/>
              <a:t> Samuel </a:t>
            </a:r>
            <a:r>
              <a:rPr lang="en-US" sz="3200" dirty="0"/>
              <a:t>(931-722 B.C.)</a:t>
            </a:r>
          </a:p>
        </p:txBody>
      </p:sp>
    </p:spTree>
    <p:extLst>
      <p:ext uri="{BB962C8B-B14F-4D97-AF65-F5344CB8AC3E}">
        <p14:creationId xmlns:p14="http://schemas.microsoft.com/office/powerpoint/2010/main" val="1973109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0190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 songbook of 150 songs mostly written </a:t>
            </a:r>
          </a:p>
          <a:p>
            <a:r>
              <a:rPr lang="en-US" sz="4000" dirty="0"/>
              <a:t>by David for Israel to use in worship.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795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Psalms </a:t>
            </a:r>
            <a:r>
              <a:rPr lang="en-US" sz="3200" dirty="0"/>
              <a:t>(1410-450 B.C.)</a:t>
            </a:r>
          </a:p>
        </p:txBody>
      </p:sp>
    </p:spTree>
    <p:extLst>
      <p:ext uri="{BB962C8B-B14F-4D97-AF65-F5344CB8AC3E}">
        <p14:creationId xmlns:p14="http://schemas.microsoft.com/office/powerpoint/2010/main" val="284416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6811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Chronology of Israel from Adam to David, </a:t>
            </a:r>
          </a:p>
          <a:p>
            <a:r>
              <a:rPr lang="en-US" sz="4000" dirty="0"/>
              <a:t>ending with David commissioning the </a:t>
            </a:r>
          </a:p>
          <a:p>
            <a:r>
              <a:rPr lang="en-US" sz="4000" dirty="0"/>
              <a:t>temple.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8029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1</a:t>
            </a:r>
            <a:r>
              <a:rPr lang="en-US" sz="6000" baseline="30000" dirty="0"/>
              <a:t>st</a:t>
            </a:r>
            <a:r>
              <a:rPr lang="en-US" sz="6000" dirty="0"/>
              <a:t> Chronicles </a:t>
            </a:r>
            <a:r>
              <a:rPr lang="en-US" sz="3200" dirty="0"/>
              <a:t>(450-430 B.C.)</a:t>
            </a:r>
          </a:p>
        </p:txBody>
      </p:sp>
    </p:spTree>
    <p:extLst>
      <p:ext uri="{BB962C8B-B14F-4D97-AF65-F5344CB8AC3E}">
        <p14:creationId xmlns:p14="http://schemas.microsoft.com/office/powerpoint/2010/main" val="3748244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5304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 love song celebrating love, desire, and </a:t>
            </a:r>
          </a:p>
          <a:p>
            <a:r>
              <a:rPr lang="en-US" sz="4000" dirty="0"/>
              <a:t>marriage. Possibly an allegory about the </a:t>
            </a:r>
          </a:p>
          <a:p>
            <a:r>
              <a:rPr lang="en-US" sz="4000" dirty="0"/>
              <a:t>church.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9398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Song of Solomon </a:t>
            </a:r>
            <a:r>
              <a:rPr lang="en-US" sz="3200" dirty="0"/>
              <a:t>(971-965 B.C.)</a:t>
            </a:r>
          </a:p>
        </p:txBody>
      </p:sp>
    </p:spTree>
    <p:extLst>
      <p:ext uri="{BB962C8B-B14F-4D97-AF65-F5344CB8AC3E}">
        <p14:creationId xmlns:p14="http://schemas.microsoft.com/office/powerpoint/2010/main" val="382869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70839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 collection of wise sayings </a:t>
            </a:r>
          </a:p>
          <a:p>
            <a:r>
              <a:rPr lang="en-US" sz="4000" dirty="0"/>
              <a:t>written by Solomon.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284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Proverbs </a:t>
            </a:r>
            <a:r>
              <a:rPr lang="en-US" sz="3200" dirty="0"/>
              <a:t>(971-686 B.C.)</a:t>
            </a:r>
          </a:p>
        </p:txBody>
      </p:sp>
    </p:spTree>
    <p:extLst>
      <p:ext uri="{BB962C8B-B14F-4D97-AF65-F5344CB8AC3E}">
        <p14:creationId xmlns:p14="http://schemas.microsoft.com/office/powerpoint/2010/main" val="97667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2210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Solomon concludes that man should </a:t>
            </a:r>
          </a:p>
          <a:p>
            <a:r>
              <a:rPr lang="en-US" sz="4000" dirty="0"/>
              <a:t>fear God and keep his commandments </a:t>
            </a:r>
          </a:p>
          <a:p>
            <a:r>
              <a:rPr lang="en-US" sz="4000" dirty="0"/>
              <a:t>instead of the vain things of this world.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7513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Ecclesiastes </a:t>
            </a:r>
            <a:r>
              <a:rPr lang="en-US" sz="3200" dirty="0"/>
              <a:t>(940-931 B.C.)</a:t>
            </a:r>
          </a:p>
        </p:txBody>
      </p:sp>
    </p:spTree>
    <p:extLst>
      <p:ext uri="{BB962C8B-B14F-4D97-AF65-F5344CB8AC3E}">
        <p14:creationId xmlns:p14="http://schemas.microsoft.com/office/powerpoint/2010/main" val="4140404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F4E8-8BD4-854D-AA88-09AE61EB2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81001"/>
            <a:ext cx="8825658" cy="861420"/>
          </a:xfrm>
        </p:spPr>
        <p:txBody>
          <a:bodyPr/>
          <a:lstStyle/>
          <a:p>
            <a:r>
              <a:rPr lang="en-US" dirty="0"/>
              <a:t>7 Genres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E4B9E-FBF3-8B43-8650-0131C4E62468}"/>
              </a:ext>
            </a:extLst>
          </p:cNvPr>
          <p:cNvSpPr txBox="1"/>
          <p:nvPr/>
        </p:nvSpPr>
        <p:spPr>
          <a:xfrm>
            <a:off x="284796" y="1397674"/>
            <a:ext cx="19591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Books of Moses</a:t>
            </a:r>
            <a:r>
              <a:rPr lang="en-US" dirty="0"/>
              <a:t> </a:t>
            </a:r>
            <a:endParaRPr lang="en-US" b="1" u="sng" dirty="0"/>
          </a:p>
          <a:p>
            <a:pPr algn="ctr"/>
            <a:r>
              <a:rPr lang="en-US" dirty="0"/>
              <a:t> (5)</a:t>
            </a:r>
          </a:p>
          <a:p>
            <a:pPr algn="ctr"/>
            <a:r>
              <a:rPr lang="en-US" dirty="0"/>
              <a:t>Genesis</a:t>
            </a:r>
          </a:p>
          <a:p>
            <a:pPr algn="ctr"/>
            <a:r>
              <a:rPr lang="en-US" dirty="0"/>
              <a:t>Exodus</a:t>
            </a:r>
          </a:p>
          <a:p>
            <a:pPr algn="ctr"/>
            <a:r>
              <a:rPr lang="en-US" dirty="0"/>
              <a:t>Leviticus</a:t>
            </a:r>
          </a:p>
          <a:p>
            <a:pPr algn="ctr"/>
            <a:r>
              <a:rPr lang="en-US" dirty="0"/>
              <a:t>Numbers</a:t>
            </a:r>
          </a:p>
          <a:p>
            <a:pPr algn="ctr"/>
            <a:r>
              <a:rPr lang="en-US" dirty="0"/>
              <a:t>Deuteronomy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45BC9-471D-424C-8509-5D995BAFB80A}"/>
              </a:ext>
            </a:extLst>
          </p:cNvPr>
          <p:cNvSpPr txBox="1"/>
          <p:nvPr/>
        </p:nvSpPr>
        <p:spPr>
          <a:xfrm>
            <a:off x="2321662" y="1366028"/>
            <a:ext cx="17540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History</a:t>
            </a:r>
            <a:r>
              <a:rPr lang="en-US" dirty="0"/>
              <a:t> </a:t>
            </a:r>
            <a:endParaRPr lang="en-US" b="1" u="sng" dirty="0"/>
          </a:p>
          <a:p>
            <a:pPr algn="ctr"/>
            <a:r>
              <a:rPr lang="en-US" dirty="0"/>
              <a:t> (12)</a:t>
            </a:r>
          </a:p>
          <a:p>
            <a:pPr algn="ctr"/>
            <a:r>
              <a:rPr lang="en-US" dirty="0"/>
              <a:t>Joshua</a:t>
            </a:r>
          </a:p>
          <a:p>
            <a:pPr algn="ctr"/>
            <a:r>
              <a:rPr lang="en-US" dirty="0"/>
              <a:t>Judges</a:t>
            </a:r>
          </a:p>
          <a:p>
            <a:pPr algn="ctr"/>
            <a:r>
              <a:rPr lang="en-US" dirty="0"/>
              <a:t>Ruth</a:t>
            </a:r>
          </a:p>
          <a:p>
            <a:pPr algn="ctr"/>
            <a:r>
              <a:rPr lang="en-US" dirty="0"/>
              <a:t>1-2 Samuel</a:t>
            </a:r>
          </a:p>
          <a:p>
            <a:pPr algn="ctr"/>
            <a:r>
              <a:rPr lang="en-US" dirty="0"/>
              <a:t>1-2 Kings</a:t>
            </a:r>
          </a:p>
          <a:p>
            <a:pPr algn="ctr"/>
            <a:r>
              <a:rPr lang="en-US" dirty="0"/>
              <a:t>1-2 Chronicles</a:t>
            </a:r>
          </a:p>
          <a:p>
            <a:pPr algn="ctr"/>
            <a:r>
              <a:rPr lang="en-US" dirty="0"/>
              <a:t>Ezra</a:t>
            </a:r>
          </a:p>
          <a:p>
            <a:pPr algn="ctr"/>
            <a:r>
              <a:rPr lang="en-US" dirty="0"/>
              <a:t>Nehemiah</a:t>
            </a:r>
          </a:p>
          <a:p>
            <a:pPr algn="ctr"/>
            <a:r>
              <a:rPr lang="en-US" dirty="0"/>
              <a:t>Esther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F0CE3-A00C-5E46-B0EE-F2839C6DD5C3}"/>
              </a:ext>
            </a:extLst>
          </p:cNvPr>
          <p:cNvSpPr txBox="1"/>
          <p:nvPr/>
        </p:nvSpPr>
        <p:spPr>
          <a:xfrm>
            <a:off x="4024761" y="1366028"/>
            <a:ext cx="20842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Wisdom</a:t>
            </a:r>
          </a:p>
          <a:p>
            <a:pPr algn="ctr"/>
            <a:r>
              <a:rPr lang="en-US" dirty="0"/>
              <a:t> (5)</a:t>
            </a:r>
          </a:p>
          <a:p>
            <a:pPr algn="ctr"/>
            <a:r>
              <a:rPr lang="en-US" dirty="0"/>
              <a:t>Job</a:t>
            </a:r>
          </a:p>
          <a:p>
            <a:pPr algn="ctr"/>
            <a:r>
              <a:rPr lang="en-US" dirty="0"/>
              <a:t>Psalms</a:t>
            </a:r>
          </a:p>
          <a:p>
            <a:pPr algn="ctr"/>
            <a:r>
              <a:rPr lang="en-US" dirty="0"/>
              <a:t>Proverbs</a:t>
            </a:r>
          </a:p>
          <a:p>
            <a:pPr algn="ctr"/>
            <a:r>
              <a:rPr lang="en-US" dirty="0"/>
              <a:t>Ecclesiastes</a:t>
            </a:r>
          </a:p>
          <a:p>
            <a:pPr algn="ctr"/>
            <a:r>
              <a:rPr lang="en-US" dirty="0"/>
              <a:t>Song of Solomon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012BE-FA8B-A54D-ADB3-0C516311093A}"/>
              </a:ext>
            </a:extLst>
          </p:cNvPr>
          <p:cNvSpPr txBox="1"/>
          <p:nvPr/>
        </p:nvSpPr>
        <p:spPr>
          <a:xfrm>
            <a:off x="5679767" y="1366028"/>
            <a:ext cx="169950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Prophets</a:t>
            </a:r>
          </a:p>
          <a:p>
            <a:pPr algn="ctr"/>
            <a:r>
              <a:rPr lang="en-US" dirty="0"/>
              <a:t> (17)</a:t>
            </a:r>
          </a:p>
          <a:p>
            <a:pPr algn="ctr"/>
            <a:r>
              <a:rPr lang="en-US" dirty="0"/>
              <a:t>Isaiah</a:t>
            </a:r>
          </a:p>
          <a:p>
            <a:pPr algn="ctr"/>
            <a:r>
              <a:rPr lang="en-US" dirty="0"/>
              <a:t>Jeremiah</a:t>
            </a:r>
          </a:p>
          <a:p>
            <a:pPr algn="ctr"/>
            <a:r>
              <a:rPr lang="en-US" dirty="0"/>
              <a:t>Lamentations</a:t>
            </a:r>
          </a:p>
          <a:p>
            <a:pPr algn="ctr"/>
            <a:r>
              <a:rPr lang="en-US" dirty="0"/>
              <a:t>Ezekiel</a:t>
            </a:r>
          </a:p>
          <a:p>
            <a:pPr algn="ctr"/>
            <a:r>
              <a:rPr lang="en-US" dirty="0"/>
              <a:t>Daniel</a:t>
            </a:r>
          </a:p>
          <a:p>
            <a:pPr algn="ctr"/>
            <a:r>
              <a:rPr lang="en-US" dirty="0"/>
              <a:t>Hosea</a:t>
            </a:r>
          </a:p>
          <a:p>
            <a:pPr algn="ctr"/>
            <a:r>
              <a:rPr lang="en-US" dirty="0"/>
              <a:t>Joel</a:t>
            </a:r>
          </a:p>
          <a:p>
            <a:pPr algn="ctr"/>
            <a:r>
              <a:rPr lang="en-US" dirty="0"/>
              <a:t>Amos</a:t>
            </a:r>
          </a:p>
          <a:p>
            <a:pPr algn="ctr"/>
            <a:r>
              <a:rPr lang="en-US" dirty="0"/>
              <a:t>Obadiah</a:t>
            </a:r>
          </a:p>
          <a:p>
            <a:pPr algn="ctr"/>
            <a:r>
              <a:rPr lang="en-US" dirty="0"/>
              <a:t>Jonah</a:t>
            </a:r>
          </a:p>
          <a:p>
            <a:pPr algn="ctr"/>
            <a:r>
              <a:rPr lang="en-US" dirty="0"/>
              <a:t>Micah</a:t>
            </a:r>
          </a:p>
          <a:p>
            <a:pPr algn="ctr"/>
            <a:r>
              <a:rPr lang="en-US" dirty="0"/>
              <a:t>Nahum</a:t>
            </a:r>
          </a:p>
          <a:p>
            <a:pPr algn="ctr"/>
            <a:r>
              <a:rPr lang="en-US" dirty="0"/>
              <a:t>Habakkuk</a:t>
            </a:r>
          </a:p>
          <a:p>
            <a:pPr algn="ctr"/>
            <a:r>
              <a:rPr lang="en-US" dirty="0"/>
              <a:t>Zephaniah</a:t>
            </a:r>
          </a:p>
          <a:p>
            <a:pPr algn="ctr"/>
            <a:r>
              <a:rPr lang="en-US" dirty="0"/>
              <a:t>Haggai</a:t>
            </a:r>
          </a:p>
          <a:p>
            <a:pPr algn="ctr"/>
            <a:r>
              <a:rPr lang="en-US" dirty="0"/>
              <a:t>Zechariah</a:t>
            </a:r>
          </a:p>
          <a:p>
            <a:pPr algn="ctr"/>
            <a:r>
              <a:rPr lang="en-US" dirty="0"/>
              <a:t>Malachi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AE47B-FB0D-3C4F-A6F5-9CFD33881DC6}"/>
              </a:ext>
            </a:extLst>
          </p:cNvPr>
          <p:cNvSpPr txBox="1"/>
          <p:nvPr/>
        </p:nvSpPr>
        <p:spPr>
          <a:xfrm>
            <a:off x="7244680" y="1366028"/>
            <a:ext cx="11945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Gospels</a:t>
            </a:r>
          </a:p>
          <a:p>
            <a:pPr algn="ctr"/>
            <a:r>
              <a:rPr lang="en-US" dirty="0"/>
              <a:t> (5)</a:t>
            </a:r>
          </a:p>
          <a:p>
            <a:pPr algn="ctr"/>
            <a:r>
              <a:rPr lang="en-US" dirty="0"/>
              <a:t>Matthew</a:t>
            </a:r>
          </a:p>
          <a:p>
            <a:pPr algn="ctr"/>
            <a:r>
              <a:rPr lang="en-US" dirty="0"/>
              <a:t>Mark</a:t>
            </a:r>
          </a:p>
          <a:p>
            <a:pPr algn="ctr"/>
            <a:r>
              <a:rPr lang="en-US" dirty="0"/>
              <a:t>Luke</a:t>
            </a:r>
          </a:p>
          <a:p>
            <a:pPr algn="ctr"/>
            <a:r>
              <a:rPr lang="en-US" dirty="0"/>
              <a:t>John</a:t>
            </a:r>
          </a:p>
          <a:p>
            <a:pPr algn="ctr"/>
            <a:r>
              <a:rPr lang="en-US" dirty="0"/>
              <a:t>Acts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24592-07C3-E24B-ADD5-459F9813CD66}"/>
              </a:ext>
            </a:extLst>
          </p:cNvPr>
          <p:cNvSpPr txBox="1"/>
          <p:nvPr/>
        </p:nvSpPr>
        <p:spPr>
          <a:xfrm>
            <a:off x="8358217" y="1366028"/>
            <a:ext cx="208101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Epistles</a:t>
            </a:r>
          </a:p>
          <a:p>
            <a:pPr algn="ctr"/>
            <a:r>
              <a:rPr lang="en-US" dirty="0"/>
              <a:t> (21)</a:t>
            </a:r>
          </a:p>
          <a:p>
            <a:pPr algn="ctr"/>
            <a:r>
              <a:rPr lang="en-US" dirty="0"/>
              <a:t>Romans</a:t>
            </a:r>
          </a:p>
          <a:p>
            <a:pPr algn="ctr"/>
            <a:r>
              <a:rPr lang="en-US" dirty="0"/>
              <a:t>1-2 Corinthians</a:t>
            </a:r>
          </a:p>
          <a:p>
            <a:pPr algn="ctr"/>
            <a:r>
              <a:rPr lang="en-US" dirty="0"/>
              <a:t>Galatians</a:t>
            </a:r>
          </a:p>
          <a:p>
            <a:pPr algn="ctr"/>
            <a:r>
              <a:rPr lang="en-US" dirty="0"/>
              <a:t>Ephesians</a:t>
            </a:r>
          </a:p>
          <a:p>
            <a:pPr algn="ctr"/>
            <a:r>
              <a:rPr lang="en-US" dirty="0"/>
              <a:t>Philippians</a:t>
            </a:r>
          </a:p>
          <a:p>
            <a:pPr algn="ctr"/>
            <a:r>
              <a:rPr lang="en-US" dirty="0"/>
              <a:t>Colossians</a:t>
            </a:r>
          </a:p>
          <a:p>
            <a:pPr algn="ctr"/>
            <a:r>
              <a:rPr lang="en-US" dirty="0"/>
              <a:t>1-2 Thessalonians</a:t>
            </a:r>
          </a:p>
          <a:p>
            <a:pPr algn="ctr"/>
            <a:r>
              <a:rPr lang="en-US" dirty="0"/>
              <a:t>1-2 Timothy</a:t>
            </a:r>
          </a:p>
          <a:p>
            <a:pPr algn="ctr"/>
            <a:r>
              <a:rPr lang="en-US" dirty="0"/>
              <a:t>Titus</a:t>
            </a:r>
          </a:p>
          <a:p>
            <a:pPr algn="ctr"/>
            <a:r>
              <a:rPr lang="en-US" dirty="0"/>
              <a:t>Philemon</a:t>
            </a:r>
          </a:p>
          <a:p>
            <a:pPr algn="ctr"/>
            <a:r>
              <a:rPr lang="en-US" dirty="0"/>
              <a:t>Hebrews</a:t>
            </a:r>
          </a:p>
          <a:p>
            <a:pPr algn="ctr"/>
            <a:r>
              <a:rPr lang="en-US" dirty="0"/>
              <a:t>James</a:t>
            </a:r>
          </a:p>
          <a:p>
            <a:pPr algn="ctr"/>
            <a:r>
              <a:rPr lang="en-US" dirty="0"/>
              <a:t>1-2 Peter</a:t>
            </a:r>
          </a:p>
          <a:p>
            <a:pPr algn="ctr"/>
            <a:r>
              <a:rPr lang="en-US" dirty="0"/>
              <a:t>1-3 John</a:t>
            </a:r>
          </a:p>
          <a:p>
            <a:pPr algn="ctr"/>
            <a:r>
              <a:rPr lang="en-US" dirty="0"/>
              <a:t>Jude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F8CBB-38EA-214E-81EB-F619B310ED6D}"/>
              </a:ext>
            </a:extLst>
          </p:cNvPr>
          <p:cNvSpPr txBox="1"/>
          <p:nvPr/>
        </p:nvSpPr>
        <p:spPr>
          <a:xfrm>
            <a:off x="10215591" y="1328056"/>
            <a:ext cx="1832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Final Prophecy</a:t>
            </a:r>
          </a:p>
          <a:p>
            <a:pPr algn="ctr"/>
            <a:r>
              <a:rPr lang="en-US" dirty="0"/>
              <a:t> (1)</a:t>
            </a:r>
          </a:p>
          <a:p>
            <a:pPr algn="ctr"/>
            <a:r>
              <a:rPr lang="en-US" dirty="0"/>
              <a:t>The Revelation</a:t>
            </a:r>
          </a:p>
        </p:txBody>
      </p:sp>
    </p:spTree>
    <p:extLst>
      <p:ext uri="{BB962C8B-B14F-4D97-AF65-F5344CB8AC3E}">
        <p14:creationId xmlns:p14="http://schemas.microsoft.com/office/powerpoint/2010/main" val="36566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6728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kingdom of Israel at peace under </a:t>
            </a:r>
          </a:p>
          <a:p>
            <a:r>
              <a:rPr lang="en-US" sz="4000" dirty="0"/>
              <a:t>Solomon, but then divides into Israel </a:t>
            </a:r>
          </a:p>
          <a:p>
            <a:r>
              <a:rPr lang="en-US" sz="4000" dirty="0"/>
              <a:t>and Judah.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021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1</a:t>
            </a:r>
            <a:r>
              <a:rPr lang="en-US" sz="6000" baseline="30000" dirty="0"/>
              <a:t>st</a:t>
            </a:r>
            <a:r>
              <a:rPr lang="en-US" sz="6000" dirty="0"/>
              <a:t> Kings </a:t>
            </a:r>
            <a:r>
              <a:rPr lang="en-US" sz="3200" dirty="0"/>
              <a:t>(561-538 B.C.)</a:t>
            </a:r>
          </a:p>
        </p:txBody>
      </p:sp>
    </p:spTree>
    <p:extLst>
      <p:ext uri="{BB962C8B-B14F-4D97-AF65-F5344CB8AC3E}">
        <p14:creationId xmlns:p14="http://schemas.microsoft.com/office/powerpoint/2010/main" val="1783061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1967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Solomon builds the temple, but the </a:t>
            </a:r>
          </a:p>
          <a:p>
            <a:r>
              <a:rPr lang="en-US" sz="4000" dirty="0"/>
              <a:t>Babylonians take Israel captive and </a:t>
            </a:r>
          </a:p>
          <a:p>
            <a:r>
              <a:rPr lang="en-US" sz="4000" dirty="0"/>
              <a:t>destroy the temple.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83215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2</a:t>
            </a:r>
            <a:r>
              <a:rPr lang="en-US" sz="6000" baseline="30000" dirty="0"/>
              <a:t>nd</a:t>
            </a:r>
            <a:r>
              <a:rPr lang="en-US" sz="6000" dirty="0"/>
              <a:t> Chronicles </a:t>
            </a:r>
            <a:r>
              <a:rPr lang="en-US" sz="3200" dirty="0"/>
              <a:t>(450-430 B.C.)</a:t>
            </a:r>
          </a:p>
        </p:txBody>
      </p:sp>
    </p:spTree>
    <p:extLst>
      <p:ext uri="{BB962C8B-B14F-4D97-AF65-F5344CB8AC3E}">
        <p14:creationId xmlns:p14="http://schemas.microsoft.com/office/powerpoint/2010/main" val="1405420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248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Obadiah warns the nation of Edom that </a:t>
            </a:r>
          </a:p>
          <a:p>
            <a:r>
              <a:rPr lang="en-US" sz="4000" dirty="0"/>
              <a:t>they will be judged for plundering their </a:t>
            </a:r>
          </a:p>
          <a:p>
            <a:r>
              <a:rPr lang="en-US" sz="4000" dirty="0"/>
              <a:t>brother, Israel.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510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Obadiah </a:t>
            </a:r>
            <a:r>
              <a:rPr lang="en-US" sz="3200" dirty="0"/>
              <a:t>(850-840 B.C.)</a:t>
            </a:r>
          </a:p>
        </p:txBody>
      </p:sp>
    </p:spTree>
    <p:extLst>
      <p:ext uri="{BB962C8B-B14F-4D97-AF65-F5344CB8AC3E}">
        <p14:creationId xmlns:p14="http://schemas.microsoft.com/office/powerpoint/2010/main" val="54075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7722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Israel falls captive to the Assyrians, </a:t>
            </a:r>
          </a:p>
          <a:p>
            <a:r>
              <a:rPr lang="en-US" sz="4000" dirty="0"/>
              <a:t>Judah falls captive to the Babylonians.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312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2</a:t>
            </a:r>
            <a:r>
              <a:rPr lang="en-US" sz="6000" baseline="30000" dirty="0"/>
              <a:t>nd</a:t>
            </a:r>
            <a:r>
              <a:rPr lang="en-US" sz="6000" dirty="0"/>
              <a:t> Kings </a:t>
            </a:r>
            <a:r>
              <a:rPr lang="en-US" sz="3200" dirty="0"/>
              <a:t>(561-538 B.C.)</a:t>
            </a:r>
          </a:p>
        </p:txBody>
      </p:sp>
    </p:spTree>
    <p:extLst>
      <p:ext uri="{BB962C8B-B14F-4D97-AF65-F5344CB8AC3E}">
        <p14:creationId xmlns:p14="http://schemas.microsoft.com/office/powerpoint/2010/main" val="218363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76100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 disobedient prophet runs from God, </a:t>
            </a:r>
          </a:p>
          <a:p>
            <a:r>
              <a:rPr lang="en-US" sz="4000" dirty="0"/>
              <a:t>is swallowed by a great fish, and then </a:t>
            </a:r>
          </a:p>
          <a:p>
            <a:r>
              <a:rPr lang="en-US" sz="4000" dirty="0"/>
              <a:t>preaches God’s message to the city </a:t>
            </a:r>
          </a:p>
          <a:p>
            <a:r>
              <a:rPr lang="en-US" sz="4000" dirty="0"/>
              <a:t>of Nineveh, the capital city of the </a:t>
            </a:r>
          </a:p>
          <a:p>
            <a:r>
              <a:rPr lang="en-US" sz="4000" dirty="0"/>
              <a:t>Assyrian Empire.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4634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Jonah </a:t>
            </a:r>
            <a:r>
              <a:rPr lang="en-US" sz="3200" dirty="0"/>
              <a:t>(775 B.C.)</a:t>
            </a:r>
          </a:p>
        </p:txBody>
      </p:sp>
    </p:spTree>
    <p:extLst>
      <p:ext uri="{BB962C8B-B14F-4D97-AF65-F5344CB8AC3E}">
        <p14:creationId xmlns:p14="http://schemas.microsoft.com/office/powerpoint/2010/main" val="406464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0960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God sends Isaiah to warn Israel of future</a:t>
            </a:r>
          </a:p>
          <a:p>
            <a:r>
              <a:rPr lang="en-US" sz="4000" dirty="0"/>
              <a:t> judgment—but also to tell them about </a:t>
            </a:r>
          </a:p>
          <a:p>
            <a:r>
              <a:rPr lang="en-US" sz="4000" dirty="0"/>
              <a:t>a coming 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262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Isaiah </a:t>
            </a:r>
            <a:r>
              <a:rPr lang="en-US" sz="3200" dirty="0"/>
              <a:t>(700-681 B.C.)</a:t>
            </a:r>
          </a:p>
        </p:txBody>
      </p:sp>
    </p:spTree>
    <p:extLst>
      <p:ext uri="{BB962C8B-B14F-4D97-AF65-F5344CB8AC3E}">
        <p14:creationId xmlns:p14="http://schemas.microsoft.com/office/powerpoint/2010/main" val="135355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8331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 shepherd named Amos preaches </a:t>
            </a:r>
          </a:p>
          <a:p>
            <a:r>
              <a:rPr lang="en-US" sz="4000" dirty="0"/>
              <a:t>against the Northern Kingdom of Israel.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4387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Amos </a:t>
            </a:r>
            <a:r>
              <a:rPr lang="en-US" sz="3200" dirty="0"/>
              <a:t>(750 B.C.)</a:t>
            </a:r>
          </a:p>
        </p:txBody>
      </p:sp>
    </p:spTree>
    <p:extLst>
      <p:ext uri="{BB962C8B-B14F-4D97-AF65-F5344CB8AC3E}">
        <p14:creationId xmlns:p14="http://schemas.microsoft.com/office/powerpoint/2010/main" val="354308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2387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Micah predicts Assyrian and Babylonian </a:t>
            </a:r>
          </a:p>
          <a:p>
            <a:r>
              <a:rPr lang="en-US" sz="4000" dirty="0"/>
              <a:t>captivities and the Messiah’s birth in </a:t>
            </a:r>
          </a:p>
          <a:p>
            <a:r>
              <a:rPr lang="en-US" sz="4000" dirty="0"/>
              <a:t>Bethlehem.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469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Micah </a:t>
            </a:r>
            <a:r>
              <a:rPr lang="en-US" sz="3200" dirty="0"/>
              <a:t>(735-710 B.C.)</a:t>
            </a:r>
          </a:p>
        </p:txBody>
      </p:sp>
    </p:spTree>
    <p:extLst>
      <p:ext uri="{BB962C8B-B14F-4D97-AF65-F5344CB8AC3E}">
        <p14:creationId xmlns:p14="http://schemas.microsoft.com/office/powerpoint/2010/main" val="2462851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7225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Hosea marries a prostitute who leaves </a:t>
            </a:r>
          </a:p>
          <a:p>
            <a:r>
              <a:rPr lang="en-US" sz="4000" dirty="0"/>
              <a:t>him, but he redeems her. An analogy </a:t>
            </a:r>
          </a:p>
          <a:p>
            <a:r>
              <a:rPr lang="en-US" sz="4000" dirty="0"/>
              <a:t>of God and His people.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468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Hosea </a:t>
            </a:r>
            <a:r>
              <a:rPr lang="en-US" sz="3200" dirty="0"/>
              <a:t>(750-710 B.C.)</a:t>
            </a:r>
          </a:p>
        </p:txBody>
      </p:sp>
    </p:spTree>
    <p:extLst>
      <p:ext uri="{BB962C8B-B14F-4D97-AF65-F5344CB8AC3E}">
        <p14:creationId xmlns:p14="http://schemas.microsoft.com/office/powerpoint/2010/main" val="281583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89675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Nahum predicts the destruction of  </a:t>
            </a:r>
          </a:p>
          <a:p>
            <a:r>
              <a:rPr lang="en-US" sz="4000" dirty="0"/>
              <a:t>Nineveh, the capital of Assyria.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049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Nahum </a:t>
            </a:r>
            <a:r>
              <a:rPr lang="en-US" sz="3200" dirty="0"/>
              <a:t>(650 B.C.)</a:t>
            </a:r>
          </a:p>
        </p:txBody>
      </p:sp>
    </p:spTree>
    <p:extLst>
      <p:ext uri="{BB962C8B-B14F-4D97-AF65-F5344CB8AC3E}">
        <p14:creationId xmlns:p14="http://schemas.microsoft.com/office/powerpoint/2010/main" val="2405225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F4E8-8BD4-854D-AA88-09AE61EB2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81001"/>
            <a:ext cx="8825658" cy="861420"/>
          </a:xfrm>
        </p:spPr>
        <p:txBody>
          <a:bodyPr/>
          <a:lstStyle/>
          <a:p>
            <a:r>
              <a:rPr lang="en-US" dirty="0"/>
              <a:t>Chronological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E4B9E-FBF3-8B43-8650-0131C4E62468}"/>
              </a:ext>
            </a:extLst>
          </p:cNvPr>
          <p:cNvSpPr txBox="1"/>
          <p:nvPr/>
        </p:nvSpPr>
        <p:spPr>
          <a:xfrm>
            <a:off x="400212" y="1397674"/>
            <a:ext cx="172835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Genesis</a:t>
            </a:r>
          </a:p>
          <a:p>
            <a:pPr algn="ctr"/>
            <a:r>
              <a:rPr lang="en-US" dirty="0"/>
              <a:t>Job</a:t>
            </a:r>
          </a:p>
          <a:p>
            <a:pPr algn="ctr"/>
            <a:r>
              <a:rPr lang="en-US" dirty="0"/>
              <a:t>Exodus</a:t>
            </a:r>
          </a:p>
          <a:p>
            <a:pPr algn="ctr"/>
            <a:r>
              <a:rPr lang="en-US" dirty="0"/>
              <a:t>Leviticus</a:t>
            </a:r>
          </a:p>
          <a:p>
            <a:pPr algn="ctr"/>
            <a:r>
              <a:rPr lang="en-US" dirty="0"/>
              <a:t>Numbers</a:t>
            </a:r>
          </a:p>
          <a:p>
            <a:pPr algn="ctr"/>
            <a:r>
              <a:rPr lang="en-US" dirty="0"/>
              <a:t>Deuteronomy</a:t>
            </a:r>
          </a:p>
          <a:p>
            <a:pPr algn="ctr"/>
            <a:r>
              <a:rPr lang="en-US" dirty="0"/>
              <a:t>Joshua</a:t>
            </a:r>
          </a:p>
          <a:p>
            <a:pPr algn="ctr"/>
            <a:r>
              <a:rPr lang="en-US" dirty="0"/>
              <a:t>Judges</a:t>
            </a:r>
          </a:p>
          <a:p>
            <a:pPr algn="ctr"/>
            <a:r>
              <a:rPr lang="en-US" dirty="0"/>
              <a:t>Ruth</a:t>
            </a:r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Samuel</a:t>
            </a:r>
          </a:p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Samuel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45BC9-471D-424C-8509-5D995BAFB80A}"/>
              </a:ext>
            </a:extLst>
          </p:cNvPr>
          <p:cNvSpPr txBox="1"/>
          <p:nvPr/>
        </p:nvSpPr>
        <p:spPr>
          <a:xfrm>
            <a:off x="2354595" y="1391091"/>
            <a:ext cx="20697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Psalms</a:t>
            </a:r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Chronicles</a:t>
            </a:r>
          </a:p>
          <a:p>
            <a:pPr algn="ctr"/>
            <a:r>
              <a:rPr lang="en-US" dirty="0"/>
              <a:t>Song of Solomon</a:t>
            </a:r>
          </a:p>
          <a:p>
            <a:pPr algn="ctr"/>
            <a:r>
              <a:rPr lang="en-US" dirty="0"/>
              <a:t>Proverbs</a:t>
            </a:r>
          </a:p>
          <a:p>
            <a:pPr algn="ctr"/>
            <a:r>
              <a:rPr lang="en-US" dirty="0"/>
              <a:t>Ecclesiastes</a:t>
            </a:r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Kings</a:t>
            </a:r>
          </a:p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Chronicles</a:t>
            </a:r>
          </a:p>
          <a:p>
            <a:pPr algn="ctr"/>
            <a:r>
              <a:rPr lang="en-US" dirty="0"/>
              <a:t>Obadiah</a:t>
            </a:r>
          </a:p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Kings</a:t>
            </a:r>
          </a:p>
          <a:p>
            <a:pPr algn="ctr"/>
            <a:r>
              <a:rPr lang="en-US" dirty="0"/>
              <a:t>Jonah</a:t>
            </a:r>
          </a:p>
          <a:p>
            <a:pPr algn="ctr"/>
            <a:r>
              <a:rPr lang="en-US" dirty="0"/>
              <a:t>Isaiah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F0CE3-A00C-5E46-B0EE-F2839C6DD5C3}"/>
              </a:ext>
            </a:extLst>
          </p:cNvPr>
          <p:cNvSpPr txBox="1"/>
          <p:nvPr/>
        </p:nvSpPr>
        <p:spPr>
          <a:xfrm>
            <a:off x="4609708" y="1401977"/>
            <a:ext cx="169950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Amos</a:t>
            </a:r>
          </a:p>
          <a:p>
            <a:pPr algn="ctr"/>
            <a:r>
              <a:rPr lang="en-US" dirty="0"/>
              <a:t>Micah</a:t>
            </a:r>
          </a:p>
          <a:p>
            <a:pPr algn="ctr"/>
            <a:r>
              <a:rPr lang="en-US" dirty="0"/>
              <a:t>Hosea</a:t>
            </a:r>
          </a:p>
          <a:p>
            <a:pPr algn="ctr"/>
            <a:r>
              <a:rPr lang="en-US" dirty="0"/>
              <a:t>Nahum</a:t>
            </a:r>
          </a:p>
          <a:p>
            <a:pPr algn="ctr"/>
            <a:r>
              <a:rPr lang="en-US" dirty="0"/>
              <a:t>Zephaniah</a:t>
            </a:r>
          </a:p>
          <a:p>
            <a:pPr algn="ctr"/>
            <a:r>
              <a:rPr lang="en-US" dirty="0"/>
              <a:t>Jeremiah</a:t>
            </a:r>
          </a:p>
          <a:p>
            <a:pPr algn="ctr"/>
            <a:r>
              <a:rPr lang="en-US" dirty="0"/>
              <a:t>Habakkuk</a:t>
            </a:r>
          </a:p>
          <a:p>
            <a:pPr algn="ctr"/>
            <a:r>
              <a:rPr lang="en-US" dirty="0"/>
              <a:t>Lamentations</a:t>
            </a:r>
          </a:p>
          <a:p>
            <a:pPr algn="ctr"/>
            <a:r>
              <a:rPr lang="en-US" dirty="0"/>
              <a:t>Ezekiel</a:t>
            </a:r>
          </a:p>
          <a:p>
            <a:pPr algn="ctr"/>
            <a:r>
              <a:rPr lang="en-US" dirty="0"/>
              <a:t>Joel</a:t>
            </a:r>
          </a:p>
          <a:p>
            <a:pPr algn="ctr"/>
            <a:r>
              <a:rPr lang="en-US" dirty="0"/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012BE-FA8B-A54D-ADB3-0C516311093A}"/>
              </a:ext>
            </a:extLst>
          </p:cNvPr>
          <p:cNvSpPr txBox="1"/>
          <p:nvPr/>
        </p:nvSpPr>
        <p:spPr>
          <a:xfrm>
            <a:off x="6544728" y="1397674"/>
            <a:ext cx="135966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Ezra</a:t>
            </a:r>
          </a:p>
          <a:p>
            <a:pPr algn="ctr"/>
            <a:r>
              <a:rPr lang="en-US" dirty="0"/>
              <a:t>Haggai</a:t>
            </a:r>
          </a:p>
          <a:p>
            <a:pPr algn="ctr"/>
            <a:r>
              <a:rPr lang="en-US" dirty="0"/>
              <a:t>Zechariah</a:t>
            </a:r>
          </a:p>
          <a:p>
            <a:pPr algn="ctr"/>
            <a:r>
              <a:rPr lang="en-US" dirty="0"/>
              <a:t>Esther</a:t>
            </a:r>
          </a:p>
          <a:p>
            <a:pPr algn="ctr"/>
            <a:r>
              <a:rPr lang="en-US" dirty="0"/>
              <a:t>Nehemiah</a:t>
            </a:r>
          </a:p>
          <a:p>
            <a:pPr algn="ctr"/>
            <a:r>
              <a:rPr lang="en-US" dirty="0"/>
              <a:t>Malachi</a:t>
            </a:r>
          </a:p>
          <a:p>
            <a:pPr algn="ctr"/>
            <a:r>
              <a:rPr lang="en-US" dirty="0"/>
              <a:t>Matthew</a:t>
            </a:r>
          </a:p>
          <a:p>
            <a:pPr algn="ctr"/>
            <a:r>
              <a:rPr lang="en-US" dirty="0"/>
              <a:t>Mark</a:t>
            </a:r>
          </a:p>
          <a:p>
            <a:pPr algn="ctr"/>
            <a:r>
              <a:rPr lang="en-US" dirty="0"/>
              <a:t>Luke</a:t>
            </a:r>
          </a:p>
          <a:p>
            <a:pPr algn="ctr"/>
            <a:r>
              <a:rPr lang="en-US" dirty="0"/>
              <a:t>John</a:t>
            </a:r>
          </a:p>
          <a:p>
            <a:pPr algn="ctr"/>
            <a:r>
              <a:rPr lang="en-US" dirty="0"/>
              <a:t>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AE47B-FB0D-3C4F-A6F5-9CFD33881DC6}"/>
              </a:ext>
            </a:extLst>
          </p:cNvPr>
          <p:cNvSpPr txBox="1"/>
          <p:nvPr/>
        </p:nvSpPr>
        <p:spPr>
          <a:xfrm>
            <a:off x="8159020" y="1397674"/>
            <a:ext cx="20762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James</a:t>
            </a:r>
          </a:p>
          <a:p>
            <a:pPr algn="ctr"/>
            <a:r>
              <a:rPr lang="en-US" dirty="0"/>
              <a:t>Galatians</a:t>
            </a:r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Thessalonians</a:t>
            </a:r>
          </a:p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Thessalonians</a:t>
            </a:r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Corinthians</a:t>
            </a:r>
          </a:p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Corinthians</a:t>
            </a:r>
          </a:p>
          <a:p>
            <a:pPr algn="ctr"/>
            <a:r>
              <a:rPr lang="en-US" dirty="0"/>
              <a:t>Romans</a:t>
            </a:r>
          </a:p>
          <a:p>
            <a:pPr algn="ctr"/>
            <a:r>
              <a:rPr lang="en-US" dirty="0"/>
              <a:t>Colossians</a:t>
            </a:r>
          </a:p>
          <a:p>
            <a:pPr algn="ctr"/>
            <a:r>
              <a:rPr lang="en-US" dirty="0"/>
              <a:t>Philemon</a:t>
            </a:r>
          </a:p>
          <a:p>
            <a:pPr algn="ctr"/>
            <a:r>
              <a:rPr lang="en-US" dirty="0"/>
              <a:t>Ephesians</a:t>
            </a:r>
          </a:p>
          <a:p>
            <a:pPr algn="ctr"/>
            <a:r>
              <a:rPr lang="en-US" dirty="0"/>
              <a:t>Philippians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24592-07C3-E24B-ADD5-459F9813CD66}"/>
              </a:ext>
            </a:extLst>
          </p:cNvPr>
          <p:cNvSpPr txBox="1"/>
          <p:nvPr/>
        </p:nvSpPr>
        <p:spPr>
          <a:xfrm>
            <a:off x="10489853" y="1402988"/>
            <a:ext cx="14318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Timothy</a:t>
            </a:r>
          </a:p>
          <a:p>
            <a:pPr algn="ctr"/>
            <a:r>
              <a:rPr lang="en-US" dirty="0"/>
              <a:t>Titus</a:t>
            </a:r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Peter</a:t>
            </a:r>
          </a:p>
          <a:p>
            <a:pPr algn="ctr"/>
            <a:r>
              <a:rPr lang="en-US" dirty="0"/>
              <a:t>Hebrews</a:t>
            </a:r>
          </a:p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Timothy</a:t>
            </a:r>
          </a:p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Peter</a:t>
            </a:r>
          </a:p>
          <a:p>
            <a:pPr algn="ctr"/>
            <a:r>
              <a:rPr lang="en-US" dirty="0"/>
              <a:t>Jude</a:t>
            </a:r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John</a:t>
            </a:r>
          </a:p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John</a:t>
            </a:r>
          </a:p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John</a:t>
            </a:r>
          </a:p>
          <a:p>
            <a:pPr algn="ctr"/>
            <a:r>
              <a:rPr lang="en-US" dirty="0"/>
              <a:t>Revelation</a:t>
            </a:r>
          </a:p>
        </p:txBody>
      </p:sp>
    </p:spTree>
    <p:extLst>
      <p:ext uri="{BB962C8B-B14F-4D97-AF65-F5344CB8AC3E}">
        <p14:creationId xmlns:p14="http://schemas.microsoft.com/office/powerpoint/2010/main" val="3755619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3137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God warns that he will judge Judah, </a:t>
            </a:r>
          </a:p>
          <a:p>
            <a:r>
              <a:rPr lang="en-US" sz="4000" dirty="0"/>
              <a:t>but eventually restore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7122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Zephaniah </a:t>
            </a:r>
            <a:r>
              <a:rPr lang="en-US" sz="3200" dirty="0"/>
              <a:t>(635-625 B.C.)</a:t>
            </a:r>
          </a:p>
        </p:txBody>
      </p:sp>
    </p:spTree>
    <p:extLst>
      <p:ext uri="{BB962C8B-B14F-4D97-AF65-F5344CB8AC3E}">
        <p14:creationId xmlns:p14="http://schemas.microsoft.com/office/powerpoint/2010/main" val="16380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081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God sends Jeremiah to warn Israel </a:t>
            </a:r>
          </a:p>
          <a:p>
            <a:r>
              <a:rPr lang="en-US" sz="4000" dirty="0"/>
              <a:t>about the coming Babylonian captivity.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5870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Jeremiah </a:t>
            </a:r>
            <a:r>
              <a:rPr lang="en-US" sz="3200" dirty="0"/>
              <a:t>(586-570 B.C.)</a:t>
            </a:r>
          </a:p>
        </p:txBody>
      </p:sp>
    </p:spTree>
    <p:extLst>
      <p:ext uri="{BB962C8B-B14F-4D97-AF65-F5344CB8AC3E}">
        <p14:creationId xmlns:p14="http://schemas.microsoft.com/office/powerpoint/2010/main" val="385705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1823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Habakkuk learns that God will raise </a:t>
            </a:r>
          </a:p>
          <a:p>
            <a:r>
              <a:rPr lang="en-US" sz="4000" dirty="0"/>
              <a:t>up the Babylonians to punish Judah </a:t>
            </a:r>
          </a:p>
          <a:p>
            <a:r>
              <a:rPr lang="en-US" sz="4000" dirty="0"/>
              <a:t>but then the Babylonians will be </a:t>
            </a:r>
          </a:p>
          <a:p>
            <a:r>
              <a:rPr lang="en-US" sz="4000" dirty="0"/>
              <a:t>punished once God has used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843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Habakkuk </a:t>
            </a:r>
            <a:r>
              <a:rPr lang="en-US" sz="3200" dirty="0"/>
              <a:t>(615-605 B.C.)</a:t>
            </a:r>
          </a:p>
        </p:txBody>
      </p:sp>
    </p:spTree>
    <p:extLst>
      <p:ext uri="{BB962C8B-B14F-4D97-AF65-F5344CB8AC3E}">
        <p14:creationId xmlns:p14="http://schemas.microsoft.com/office/powerpoint/2010/main" val="1416237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75600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Jeremiah’s sorrow about the </a:t>
            </a:r>
          </a:p>
          <a:p>
            <a:r>
              <a:rPr lang="en-US" sz="4000" dirty="0"/>
              <a:t>destruction of Jerusalem and </a:t>
            </a:r>
          </a:p>
          <a:p>
            <a:r>
              <a:rPr lang="en-US" sz="4000" dirty="0"/>
              <a:t>the temple.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7342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Lamentations </a:t>
            </a:r>
            <a:r>
              <a:rPr lang="en-US" sz="3200" dirty="0"/>
              <a:t>(586 B.C.)</a:t>
            </a:r>
          </a:p>
        </p:txBody>
      </p:sp>
    </p:spTree>
    <p:extLst>
      <p:ext uri="{BB962C8B-B14F-4D97-AF65-F5344CB8AC3E}">
        <p14:creationId xmlns:p14="http://schemas.microsoft.com/office/powerpoint/2010/main" val="1517405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834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God sends Ezekiel to warn and </a:t>
            </a:r>
          </a:p>
          <a:p>
            <a:r>
              <a:rPr lang="en-US" sz="4000" dirty="0"/>
              <a:t>comfort the Jews during their captivity.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548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Ezekiel </a:t>
            </a:r>
            <a:r>
              <a:rPr lang="en-US" sz="3200" dirty="0"/>
              <a:t>(590-570 B.C.)</a:t>
            </a:r>
          </a:p>
        </p:txBody>
      </p:sp>
    </p:spTree>
    <p:extLst>
      <p:ext uri="{BB962C8B-B14F-4D97-AF65-F5344CB8AC3E}">
        <p14:creationId xmlns:p14="http://schemas.microsoft.com/office/powerpoint/2010/main" val="2692257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7385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God sends a plague of locusts to </a:t>
            </a:r>
          </a:p>
          <a:p>
            <a:r>
              <a:rPr lang="en-US" sz="4000" dirty="0"/>
              <a:t>judge Israel, but his judgment on </a:t>
            </a:r>
          </a:p>
          <a:p>
            <a:r>
              <a:rPr lang="en-US" sz="4000" dirty="0"/>
              <a:t>the surrounding nations is coming, too.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4642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Joel </a:t>
            </a:r>
            <a:r>
              <a:rPr lang="en-US" sz="3200" dirty="0"/>
              <a:t>(835-796 B.C.)</a:t>
            </a:r>
          </a:p>
        </p:txBody>
      </p:sp>
    </p:spTree>
    <p:extLst>
      <p:ext uri="{BB962C8B-B14F-4D97-AF65-F5344CB8AC3E}">
        <p14:creationId xmlns:p14="http://schemas.microsoft.com/office/powerpoint/2010/main" val="26590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88921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Daniel has elevated rank in the </a:t>
            </a:r>
          </a:p>
          <a:p>
            <a:r>
              <a:rPr lang="en-US" sz="4000" dirty="0"/>
              <a:t>Babylonian and Persian empires, </a:t>
            </a:r>
          </a:p>
          <a:p>
            <a:r>
              <a:rPr lang="en-US" sz="4000" dirty="0"/>
              <a:t>and prophesies about the Messiah </a:t>
            </a:r>
          </a:p>
          <a:p>
            <a:r>
              <a:rPr lang="en-US" sz="4000" dirty="0"/>
              <a:t>and His church.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4906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Daniel </a:t>
            </a:r>
            <a:r>
              <a:rPr lang="en-US" sz="3200" dirty="0"/>
              <a:t>(536-530 B.C.)</a:t>
            </a:r>
          </a:p>
        </p:txBody>
      </p:sp>
    </p:spTree>
    <p:extLst>
      <p:ext uri="{BB962C8B-B14F-4D97-AF65-F5344CB8AC3E}">
        <p14:creationId xmlns:p14="http://schemas.microsoft.com/office/powerpoint/2010/main" val="7605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4852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Zerubbabel and Israel rebuild the </a:t>
            </a:r>
          </a:p>
          <a:p>
            <a:r>
              <a:rPr lang="en-US" sz="4000" dirty="0"/>
              <a:t>temple, and Ezra teaches the people</a:t>
            </a:r>
          </a:p>
          <a:p>
            <a:r>
              <a:rPr lang="en-US" sz="4000" dirty="0"/>
              <a:t>to obey God’s laws.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4610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Ezra </a:t>
            </a:r>
            <a:r>
              <a:rPr lang="en-US" sz="3200" dirty="0"/>
              <a:t>(457-444 B.C.)</a:t>
            </a:r>
          </a:p>
        </p:txBody>
      </p:sp>
    </p:spTree>
    <p:extLst>
      <p:ext uri="{BB962C8B-B14F-4D97-AF65-F5344CB8AC3E}">
        <p14:creationId xmlns:p14="http://schemas.microsoft.com/office/powerpoint/2010/main" val="252916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3957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people have abandoned the work </a:t>
            </a:r>
          </a:p>
          <a:p>
            <a:r>
              <a:rPr lang="en-US" sz="4000" dirty="0"/>
              <a:t>of restoring God’s temple in Jerusalem </a:t>
            </a:r>
          </a:p>
          <a:p>
            <a:r>
              <a:rPr lang="en-US" sz="4000" dirty="0"/>
              <a:t>so Haggai tells them to get back to work.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062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Haggai </a:t>
            </a:r>
            <a:r>
              <a:rPr lang="en-US" sz="3200" dirty="0"/>
              <a:t>(520 B.C.)</a:t>
            </a:r>
          </a:p>
        </p:txBody>
      </p:sp>
    </p:spTree>
    <p:extLst>
      <p:ext uri="{BB962C8B-B14F-4D97-AF65-F5344CB8AC3E}">
        <p14:creationId xmlns:p14="http://schemas.microsoft.com/office/powerpoint/2010/main" val="94055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5846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prophet Zechariah calls Israel to </a:t>
            </a:r>
          </a:p>
          <a:p>
            <a:r>
              <a:rPr lang="en-US" sz="4000" dirty="0"/>
              <a:t>return to God, and foretells the future </a:t>
            </a:r>
          </a:p>
          <a:p>
            <a:r>
              <a:rPr lang="en-US" sz="4000" dirty="0"/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857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Zechariah </a:t>
            </a:r>
            <a:r>
              <a:rPr lang="en-US" sz="3200" dirty="0"/>
              <a:t>(480-470 B.C.)</a:t>
            </a:r>
          </a:p>
        </p:txBody>
      </p:sp>
    </p:spTree>
    <p:extLst>
      <p:ext uri="{BB962C8B-B14F-4D97-AF65-F5344CB8AC3E}">
        <p14:creationId xmlns:p14="http://schemas.microsoft.com/office/powerpoint/2010/main" val="98004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7690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Recounts the history from the creation </a:t>
            </a:r>
          </a:p>
          <a:p>
            <a:r>
              <a:rPr lang="en-US" sz="4000" dirty="0"/>
              <a:t>of the Universe through the 12 tribes </a:t>
            </a:r>
          </a:p>
          <a:p>
            <a:r>
              <a:rPr lang="en-US" sz="4000" dirty="0"/>
              <a:t>of Israel in Egypt.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462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Genesis </a:t>
            </a:r>
            <a:r>
              <a:rPr lang="en-US" sz="3200" dirty="0"/>
              <a:t>(1445-1405 B.C.)</a:t>
            </a:r>
          </a:p>
        </p:txBody>
      </p:sp>
    </p:spTree>
    <p:extLst>
      <p:ext uri="{BB962C8B-B14F-4D97-AF65-F5344CB8AC3E}">
        <p14:creationId xmlns:p14="http://schemas.microsoft.com/office/powerpoint/2010/main" val="97693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6007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Esther becomes queen of Persia and </a:t>
            </a:r>
          </a:p>
          <a:p>
            <a:r>
              <a:rPr lang="en-US" sz="4000" dirty="0"/>
              <a:t>saves the Jews from extermination by </a:t>
            </a:r>
          </a:p>
          <a:p>
            <a:r>
              <a:rPr lang="en-US" sz="4000" dirty="0"/>
              <a:t>Haman.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287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Esther </a:t>
            </a:r>
            <a:r>
              <a:rPr lang="en-US" sz="3200" dirty="0"/>
              <a:t>(450-331 B.C.)</a:t>
            </a:r>
          </a:p>
        </p:txBody>
      </p:sp>
    </p:spTree>
    <p:extLst>
      <p:ext uri="{BB962C8B-B14F-4D97-AF65-F5344CB8AC3E}">
        <p14:creationId xmlns:p14="http://schemas.microsoft.com/office/powerpoint/2010/main" val="42516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0284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Nehemiah rebuilds the wall around </a:t>
            </a:r>
          </a:p>
          <a:p>
            <a:r>
              <a:rPr lang="en-US" sz="4000" dirty="0"/>
              <a:t>Jerusalem.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7024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Nehemiah </a:t>
            </a:r>
            <a:r>
              <a:rPr lang="en-US" sz="3200" dirty="0"/>
              <a:t>(424-400 B.C.)</a:t>
            </a:r>
          </a:p>
        </p:txBody>
      </p:sp>
    </p:spTree>
    <p:extLst>
      <p:ext uri="{BB962C8B-B14F-4D97-AF65-F5344CB8AC3E}">
        <p14:creationId xmlns:p14="http://schemas.microsoft.com/office/powerpoint/2010/main" val="266468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89659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Malachi predicts the coming of </a:t>
            </a:r>
          </a:p>
          <a:p>
            <a:r>
              <a:rPr lang="en-US" sz="4000" dirty="0"/>
              <a:t>John the Baptist followed by the </a:t>
            </a:r>
          </a:p>
          <a:p>
            <a:r>
              <a:rPr lang="en-US" sz="4000" dirty="0"/>
              <a:t>Messiah to turn the hearts of God’s </a:t>
            </a:r>
          </a:p>
          <a:p>
            <a:r>
              <a:rPr lang="en-US" sz="4000" dirty="0"/>
              <a:t>children back to 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149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Malachi </a:t>
            </a:r>
            <a:r>
              <a:rPr lang="en-US" sz="3200" dirty="0"/>
              <a:t>(433-424 B.C.)</a:t>
            </a:r>
          </a:p>
        </p:txBody>
      </p:sp>
    </p:spTree>
    <p:extLst>
      <p:ext uri="{BB962C8B-B14F-4D97-AF65-F5344CB8AC3E}">
        <p14:creationId xmlns:p14="http://schemas.microsoft.com/office/powerpoint/2010/main" val="218511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86918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This is an account of Jesus’ </a:t>
            </a:r>
          </a:p>
          <a:p>
            <a:r>
              <a:rPr lang="en-US" sz="4000" dirty="0"/>
              <a:t>birth, life, death, and resurrection, </a:t>
            </a:r>
          </a:p>
          <a:p>
            <a:r>
              <a:rPr lang="en-US" sz="4000" dirty="0"/>
              <a:t>focusing on Jesus’ role as the true </a:t>
            </a:r>
          </a:p>
          <a:p>
            <a:r>
              <a:rPr lang="en-US" sz="4000" dirty="0"/>
              <a:t>king of the Jews.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064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Matthew </a:t>
            </a:r>
            <a:r>
              <a:rPr lang="en-US" sz="3200" dirty="0"/>
              <a:t>(50-60 A.D.)</a:t>
            </a:r>
          </a:p>
        </p:txBody>
      </p:sp>
    </p:spTree>
    <p:extLst>
      <p:ext uri="{BB962C8B-B14F-4D97-AF65-F5344CB8AC3E}">
        <p14:creationId xmlns:p14="http://schemas.microsoft.com/office/powerpoint/2010/main" val="373930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85956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Mark gives an account of Jesus’ </a:t>
            </a:r>
          </a:p>
          <a:p>
            <a:r>
              <a:rPr lang="en-US" sz="4000" dirty="0"/>
              <a:t>earthly ministry highlighting Jesus’ </a:t>
            </a:r>
          </a:p>
          <a:p>
            <a:r>
              <a:rPr lang="en-US" sz="4000" dirty="0"/>
              <a:t>authority and servanthood.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45496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Mark </a:t>
            </a:r>
            <a:r>
              <a:rPr lang="en-US" sz="3200" dirty="0"/>
              <a:t>(50-60 A.D.)</a:t>
            </a:r>
          </a:p>
        </p:txBody>
      </p:sp>
    </p:spTree>
    <p:extLst>
      <p:ext uri="{BB962C8B-B14F-4D97-AF65-F5344CB8AC3E}">
        <p14:creationId xmlns:p14="http://schemas.microsoft.com/office/powerpoint/2010/main" val="190325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820769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only Gentile gospel writer, </a:t>
            </a:r>
          </a:p>
          <a:p>
            <a:r>
              <a:rPr lang="en-US" sz="4000" dirty="0"/>
              <a:t>Luke writes the most thorough </a:t>
            </a:r>
          </a:p>
          <a:p>
            <a:r>
              <a:rPr lang="en-US" sz="4000" dirty="0"/>
              <a:t>account of Jesus’ life, pulling </a:t>
            </a:r>
          </a:p>
          <a:p>
            <a:r>
              <a:rPr lang="en-US" sz="4000" dirty="0"/>
              <a:t>together eyewitness testimonies </a:t>
            </a:r>
          </a:p>
          <a:p>
            <a:r>
              <a:rPr lang="en-US" sz="4000" dirty="0"/>
              <a:t>to tell the full story of Jesus.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44101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Luke </a:t>
            </a:r>
            <a:r>
              <a:rPr lang="en-US" sz="3200" dirty="0"/>
              <a:t>(60-61 A.D.)</a:t>
            </a:r>
          </a:p>
        </p:txBody>
      </p:sp>
    </p:spTree>
    <p:extLst>
      <p:ext uri="{BB962C8B-B14F-4D97-AF65-F5344CB8AC3E}">
        <p14:creationId xmlns:p14="http://schemas.microsoft.com/office/powerpoint/2010/main" val="30046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0639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John writes the most unique account </a:t>
            </a:r>
          </a:p>
          <a:p>
            <a:r>
              <a:rPr lang="en-US" sz="4000" dirty="0"/>
              <a:t>of Christ listing 7 miracles and 7 I AM </a:t>
            </a:r>
          </a:p>
          <a:p>
            <a:r>
              <a:rPr lang="en-US" sz="4000" dirty="0"/>
              <a:t>statements proving that Jesus was God.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4512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John </a:t>
            </a:r>
            <a:r>
              <a:rPr lang="en-US" sz="3200" dirty="0"/>
              <a:t>(80-90 A.D.)</a:t>
            </a:r>
          </a:p>
        </p:txBody>
      </p:sp>
    </p:spTree>
    <p:extLst>
      <p:ext uri="{BB962C8B-B14F-4D97-AF65-F5344CB8AC3E}">
        <p14:creationId xmlns:p14="http://schemas.microsoft.com/office/powerpoint/2010/main" val="2790069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75697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Jesus returns to the Father, </a:t>
            </a:r>
          </a:p>
          <a:p>
            <a:r>
              <a:rPr lang="en-US" sz="4000" dirty="0"/>
              <a:t>the Holy Spirit comes to the </a:t>
            </a:r>
          </a:p>
          <a:p>
            <a:r>
              <a:rPr lang="en-US" sz="4000" dirty="0"/>
              <a:t>church, and the gospel of </a:t>
            </a:r>
          </a:p>
          <a:p>
            <a:r>
              <a:rPr lang="en-US" sz="4000" dirty="0"/>
              <a:t>Jesus spreads throughout the </a:t>
            </a:r>
          </a:p>
          <a:p>
            <a:r>
              <a:rPr lang="en-US" sz="4000" dirty="0"/>
              <a:t>world through apostles and </a:t>
            </a:r>
          </a:p>
          <a:p>
            <a:r>
              <a:rPr lang="en-US" sz="4000" dirty="0"/>
              <a:t>evangelists.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3735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Acts </a:t>
            </a:r>
            <a:r>
              <a:rPr lang="en-US" sz="3200" dirty="0"/>
              <a:t>(62 A.D.)</a:t>
            </a:r>
          </a:p>
        </p:txBody>
      </p:sp>
    </p:spTree>
    <p:extLst>
      <p:ext uri="{BB962C8B-B14F-4D97-AF65-F5344CB8AC3E}">
        <p14:creationId xmlns:p14="http://schemas.microsoft.com/office/powerpoint/2010/main" val="105446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1454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 letter written by the Lord’s brother</a:t>
            </a:r>
          </a:p>
          <a:p>
            <a:r>
              <a:rPr lang="en-US" sz="4000" dirty="0"/>
              <a:t>telling Christians that a true faith will </a:t>
            </a:r>
          </a:p>
          <a:p>
            <a:r>
              <a:rPr lang="en-US" sz="4000" dirty="0"/>
              <a:t>produce good works.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1155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James </a:t>
            </a:r>
            <a:r>
              <a:rPr lang="en-US" sz="3200" dirty="0"/>
              <a:t>(44-49 A.D.)</a:t>
            </a:r>
          </a:p>
        </p:txBody>
      </p:sp>
    </p:spTree>
    <p:extLst>
      <p:ext uri="{BB962C8B-B14F-4D97-AF65-F5344CB8AC3E}">
        <p14:creationId xmlns:p14="http://schemas.microsoft.com/office/powerpoint/2010/main" val="407793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83695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Paul tells the Galatian churches </a:t>
            </a:r>
          </a:p>
          <a:p>
            <a:r>
              <a:rPr lang="en-US" sz="4000" dirty="0"/>
              <a:t>that we are justified by faith and </a:t>
            </a:r>
          </a:p>
          <a:p>
            <a:r>
              <a:rPr lang="en-US" sz="4000" dirty="0"/>
              <a:t>not by works of the law.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285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Galatians </a:t>
            </a:r>
            <a:r>
              <a:rPr lang="en-US" sz="3200" dirty="0"/>
              <a:t>(49-50 A.D.)</a:t>
            </a:r>
          </a:p>
        </p:txBody>
      </p:sp>
    </p:spTree>
    <p:extLst>
      <p:ext uri="{BB962C8B-B14F-4D97-AF65-F5344CB8AC3E}">
        <p14:creationId xmlns:p14="http://schemas.microsoft.com/office/powerpoint/2010/main" val="281818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86645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This is the story of trials, tribulations </a:t>
            </a:r>
          </a:p>
          <a:p>
            <a:r>
              <a:rPr lang="en-US" sz="4000" dirty="0"/>
              <a:t>and the patience of a righteous </a:t>
            </a:r>
          </a:p>
          <a:p>
            <a:r>
              <a:rPr lang="en-US" sz="4000" dirty="0"/>
              <a:t>man named Job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2826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Job </a:t>
            </a:r>
            <a:r>
              <a:rPr lang="en-US" sz="3200" dirty="0"/>
              <a:t>(???)</a:t>
            </a:r>
          </a:p>
        </p:txBody>
      </p:sp>
    </p:spTree>
    <p:extLst>
      <p:ext uri="{BB962C8B-B14F-4D97-AF65-F5344CB8AC3E}">
        <p14:creationId xmlns:p14="http://schemas.microsoft.com/office/powerpoint/2010/main" val="43460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7321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Paul has heard a good report on </a:t>
            </a:r>
          </a:p>
          <a:p>
            <a:r>
              <a:rPr lang="en-US" sz="4000" dirty="0"/>
              <a:t>the church at Thessalonica, and </a:t>
            </a:r>
          </a:p>
          <a:p>
            <a:r>
              <a:rPr lang="en-US" sz="4000" dirty="0"/>
              <a:t>encourages them to continue in faith, </a:t>
            </a:r>
          </a:p>
          <a:p>
            <a:r>
              <a:rPr lang="en-US" sz="4000" dirty="0"/>
              <a:t>hope, and love.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81131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1</a:t>
            </a:r>
            <a:r>
              <a:rPr lang="en-US" sz="6000" baseline="30000" dirty="0"/>
              <a:t>st</a:t>
            </a:r>
            <a:r>
              <a:rPr lang="en-US" sz="6000" dirty="0"/>
              <a:t> Thessalonians </a:t>
            </a:r>
            <a:r>
              <a:rPr lang="en-US" sz="3200" dirty="0"/>
              <a:t>(51 A.D.)</a:t>
            </a:r>
          </a:p>
        </p:txBody>
      </p:sp>
    </p:spTree>
    <p:extLst>
      <p:ext uri="{BB962C8B-B14F-4D97-AF65-F5344CB8AC3E}">
        <p14:creationId xmlns:p14="http://schemas.microsoft.com/office/powerpoint/2010/main" val="511729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9405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Paul instructs the Thessalonians on how </a:t>
            </a:r>
          </a:p>
          <a:p>
            <a:r>
              <a:rPr lang="en-US" sz="4000" dirty="0"/>
              <a:t>to stand firm until the coming of Jesus.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899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2</a:t>
            </a:r>
            <a:r>
              <a:rPr lang="en-US" sz="6000" baseline="30000" dirty="0"/>
              <a:t>nd</a:t>
            </a:r>
            <a:r>
              <a:rPr lang="en-US" sz="6000" dirty="0"/>
              <a:t> Thessalonians </a:t>
            </a:r>
            <a:r>
              <a:rPr lang="en-US" sz="3200" dirty="0"/>
              <a:t>(51-52 A.D.)</a:t>
            </a:r>
          </a:p>
        </p:txBody>
      </p:sp>
    </p:spTree>
    <p:extLst>
      <p:ext uri="{BB962C8B-B14F-4D97-AF65-F5344CB8AC3E}">
        <p14:creationId xmlns:p14="http://schemas.microsoft.com/office/powerpoint/2010/main" val="387335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0479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Paul attempts to correct some errors in  </a:t>
            </a:r>
          </a:p>
          <a:p>
            <a:r>
              <a:rPr lang="en-US" sz="4000" dirty="0"/>
              <a:t>a church with divisions in Corinth.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72811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1</a:t>
            </a:r>
            <a:r>
              <a:rPr lang="en-US" sz="6000" baseline="30000" dirty="0"/>
              <a:t>st</a:t>
            </a:r>
            <a:r>
              <a:rPr lang="en-US" sz="6000" dirty="0"/>
              <a:t> Corinthians </a:t>
            </a:r>
            <a:r>
              <a:rPr lang="en-US" sz="3200" dirty="0"/>
              <a:t>(55 A.D.)</a:t>
            </a:r>
          </a:p>
        </p:txBody>
      </p:sp>
    </p:spTree>
    <p:extLst>
      <p:ext uri="{BB962C8B-B14F-4D97-AF65-F5344CB8AC3E}">
        <p14:creationId xmlns:p14="http://schemas.microsoft.com/office/powerpoint/2010/main" val="378751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7978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Paul writes a letter of reconciliation </a:t>
            </a:r>
          </a:p>
          <a:p>
            <a:r>
              <a:rPr lang="en-US" sz="4000" dirty="0"/>
              <a:t>to the church at Corinth, and defends </a:t>
            </a:r>
          </a:p>
          <a:p>
            <a:r>
              <a:rPr lang="en-US" sz="4000" dirty="0"/>
              <a:t>his own character.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8164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2</a:t>
            </a:r>
            <a:r>
              <a:rPr lang="en-US" sz="6000" baseline="30000" dirty="0"/>
              <a:t>nd</a:t>
            </a:r>
            <a:r>
              <a:rPr lang="en-US" sz="6000" dirty="0"/>
              <a:t> Corinthians </a:t>
            </a:r>
            <a:r>
              <a:rPr lang="en-US" sz="3200" dirty="0"/>
              <a:t>(55-56 A.D.)</a:t>
            </a:r>
          </a:p>
        </p:txBody>
      </p:sp>
    </p:spTree>
    <p:extLst>
      <p:ext uri="{BB962C8B-B14F-4D97-AF65-F5344CB8AC3E}">
        <p14:creationId xmlns:p14="http://schemas.microsoft.com/office/powerpoint/2010/main" val="699384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6330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Paul summarizes how we are justified </a:t>
            </a:r>
          </a:p>
          <a:p>
            <a:r>
              <a:rPr lang="en-US" sz="4000" dirty="0"/>
              <a:t>by Jesus’s sacrifice in a letter to the </a:t>
            </a:r>
          </a:p>
          <a:p>
            <a:r>
              <a:rPr lang="en-US" sz="4000" dirty="0"/>
              <a:t>churches at Rome, where he plans to visit.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093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Romans </a:t>
            </a:r>
            <a:r>
              <a:rPr lang="en-US" sz="3200" dirty="0"/>
              <a:t>(56 A.D.)</a:t>
            </a:r>
          </a:p>
        </p:txBody>
      </p:sp>
    </p:spTree>
    <p:extLst>
      <p:ext uri="{BB962C8B-B14F-4D97-AF65-F5344CB8AC3E}">
        <p14:creationId xmlns:p14="http://schemas.microsoft.com/office/powerpoint/2010/main" val="166165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3939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Paul writes the church at Colossae </a:t>
            </a:r>
          </a:p>
          <a:p>
            <a:r>
              <a:rPr lang="en-US" sz="4000" dirty="0"/>
              <a:t>a letter about who they are in Christ, </a:t>
            </a:r>
          </a:p>
          <a:p>
            <a:r>
              <a:rPr lang="en-US" sz="4000" dirty="0"/>
              <a:t>and how to walk in Christ.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529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Colossians </a:t>
            </a:r>
            <a:r>
              <a:rPr lang="en-US" sz="3200" dirty="0"/>
              <a:t>(60-62 A.D.)</a:t>
            </a:r>
          </a:p>
        </p:txBody>
      </p:sp>
    </p:spTree>
    <p:extLst>
      <p:ext uri="{BB962C8B-B14F-4D97-AF65-F5344CB8AC3E}">
        <p14:creationId xmlns:p14="http://schemas.microsoft.com/office/powerpoint/2010/main" val="205431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2624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Paul strongly recommends that </a:t>
            </a:r>
          </a:p>
          <a:p>
            <a:r>
              <a:rPr lang="en-US" sz="4000" dirty="0"/>
              <a:t>Philemon accept his runaway slave, </a:t>
            </a:r>
          </a:p>
          <a:p>
            <a:r>
              <a:rPr lang="en-US" sz="4000" dirty="0"/>
              <a:t>Onesimus as a brother in Christ.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126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Philemon </a:t>
            </a:r>
            <a:r>
              <a:rPr lang="en-US" sz="3200" dirty="0"/>
              <a:t>(60-62 A.D.)</a:t>
            </a:r>
          </a:p>
        </p:txBody>
      </p:sp>
    </p:spTree>
    <p:extLst>
      <p:ext uri="{BB962C8B-B14F-4D97-AF65-F5344CB8AC3E}">
        <p14:creationId xmlns:p14="http://schemas.microsoft.com/office/powerpoint/2010/main" val="27213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2304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Paul writes to the church at Ephesus </a:t>
            </a:r>
          </a:p>
          <a:p>
            <a:r>
              <a:rPr lang="en-US" sz="4000" dirty="0"/>
              <a:t>that the church is not a building but </a:t>
            </a:r>
          </a:p>
          <a:p>
            <a:r>
              <a:rPr lang="en-US" sz="4000" dirty="0"/>
              <a:t>people who walk in grace, peace, </a:t>
            </a:r>
          </a:p>
          <a:p>
            <a:r>
              <a:rPr lang="en-US" sz="4000" dirty="0"/>
              <a:t>and love.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3514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Ephesians </a:t>
            </a:r>
            <a:r>
              <a:rPr lang="en-US" sz="3200" dirty="0"/>
              <a:t>(60-62 A.D.)</a:t>
            </a:r>
          </a:p>
        </p:txBody>
      </p:sp>
    </p:spTree>
    <p:extLst>
      <p:ext uri="{BB962C8B-B14F-4D97-AF65-F5344CB8AC3E}">
        <p14:creationId xmlns:p14="http://schemas.microsoft.com/office/powerpoint/2010/main" val="398400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9629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An encouraging letter to the church of </a:t>
            </a:r>
          </a:p>
          <a:p>
            <a:r>
              <a:rPr lang="en-US" sz="4000" dirty="0"/>
              <a:t>Philippi from Paul, telling them how to </a:t>
            </a:r>
          </a:p>
          <a:p>
            <a:r>
              <a:rPr lang="en-US" sz="4000" dirty="0"/>
              <a:t>have joy in Christ.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582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Philippians </a:t>
            </a:r>
            <a:r>
              <a:rPr lang="en-US" sz="3200" dirty="0"/>
              <a:t>(60-62 A.D.)</a:t>
            </a:r>
          </a:p>
        </p:txBody>
      </p:sp>
    </p:spTree>
    <p:extLst>
      <p:ext uri="{BB962C8B-B14F-4D97-AF65-F5344CB8AC3E}">
        <p14:creationId xmlns:p14="http://schemas.microsoft.com/office/powerpoint/2010/main" val="262895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8219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Paul instructs Timothy in the work of an </a:t>
            </a:r>
          </a:p>
          <a:p>
            <a:r>
              <a:rPr lang="en-US" sz="4000" dirty="0"/>
              <a:t>evangelist on how to lead a church </a:t>
            </a:r>
          </a:p>
          <a:p>
            <a:r>
              <a:rPr lang="en-US" sz="4000" dirty="0"/>
              <a:t>with sound teaching and a godly </a:t>
            </a:r>
          </a:p>
          <a:p>
            <a:r>
              <a:rPr lang="en-US" sz="4000" dirty="0"/>
              <a:t>example.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559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1</a:t>
            </a:r>
            <a:r>
              <a:rPr lang="en-US" sz="6000" baseline="30000" dirty="0"/>
              <a:t>st</a:t>
            </a:r>
            <a:r>
              <a:rPr lang="en-US" sz="6000" dirty="0"/>
              <a:t> Timothy </a:t>
            </a:r>
            <a:r>
              <a:rPr lang="en-US" sz="3200" dirty="0"/>
              <a:t>(62-64 A.D.)</a:t>
            </a:r>
          </a:p>
        </p:txBody>
      </p:sp>
    </p:spTree>
    <p:extLst>
      <p:ext uri="{BB962C8B-B14F-4D97-AF65-F5344CB8AC3E}">
        <p14:creationId xmlns:p14="http://schemas.microsoft.com/office/powerpoint/2010/main" val="109694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6039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God saves Israel from slavery in Egypt </a:t>
            </a:r>
          </a:p>
          <a:p>
            <a:r>
              <a:rPr lang="en-US" sz="4000" dirty="0"/>
              <a:t>by Moses. He gives them the law and </a:t>
            </a:r>
          </a:p>
          <a:p>
            <a:r>
              <a:rPr lang="en-US" sz="4000" dirty="0"/>
              <a:t>the tabernacle.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1478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Exodus </a:t>
            </a:r>
            <a:r>
              <a:rPr lang="en-US" sz="3200" dirty="0"/>
              <a:t>(1445-1405 B.C.)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3474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6023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Paul advises Titus on the work of an </a:t>
            </a:r>
          </a:p>
          <a:p>
            <a:r>
              <a:rPr lang="en-US" sz="4000" dirty="0"/>
              <a:t>evangelist and how to lead churches </a:t>
            </a:r>
          </a:p>
          <a:p>
            <a:r>
              <a:rPr lang="en-US" sz="4000" dirty="0"/>
              <a:t>on the decadent island of Crete.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4208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Titus </a:t>
            </a:r>
            <a:r>
              <a:rPr lang="en-US" sz="3200" dirty="0"/>
              <a:t>(62-64 A.D.)</a:t>
            </a:r>
          </a:p>
        </p:txBody>
      </p:sp>
    </p:spTree>
    <p:extLst>
      <p:ext uri="{BB962C8B-B14F-4D97-AF65-F5344CB8AC3E}">
        <p14:creationId xmlns:p14="http://schemas.microsoft.com/office/powerpoint/2010/main" val="248616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0604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Peter writes to Christians to live holy </a:t>
            </a:r>
          </a:p>
          <a:p>
            <a:r>
              <a:rPr lang="en-US" sz="4000" dirty="0"/>
              <a:t>lives despite being persecuted.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658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1</a:t>
            </a:r>
            <a:r>
              <a:rPr lang="en-US" sz="6000" baseline="30000" dirty="0"/>
              <a:t>st</a:t>
            </a:r>
            <a:r>
              <a:rPr lang="en-US" sz="6000" dirty="0"/>
              <a:t> Peter </a:t>
            </a:r>
            <a:r>
              <a:rPr lang="en-US" sz="3200" dirty="0"/>
              <a:t>(64-65 A.D.)</a:t>
            </a:r>
          </a:p>
        </p:txBody>
      </p:sp>
    </p:spTree>
    <p:extLst>
      <p:ext uri="{BB962C8B-B14F-4D97-AF65-F5344CB8AC3E}">
        <p14:creationId xmlns:p14="http://schemas.microsoft.com/office/powerpoint/2010/main" val="2223886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8395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 letter to the Jews that there is now a </a:t>
            </a:r>
          </a:p>
          <a:p>
            <a:r>
              <a:rPr lang="en-US" sz="4000" dirty="0"/>
              <a:t>more perfect sacrifice, temple and </a:t>
            </a:r>
          </a:p>
          <a:p>
            <a:r>
              <a:rPr lang="en-US" sz="4000" dirty="0"/>
              <a:t>High Priest.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918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Hebrews </a:t>
            </a:r>
            <a:r>
              <a:rPr lang="en-US" sz="3200" dirty="0"/>
              <a:t>(67-69 A.D.)</a:t>
            </a:r>
          </a:p>
        </p:txBody>
      </p:sp>
    </p:spTree>
    <p:extLst>
      <p:ext uri="{BB962C8B-B14F-4D97-AF65-F5344CB8AC3E}">
        <p14:creationId xmlns:p14="http://schemas.microsoft.com/office/powerpoint/2010/main" val="331689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5333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Paul is nearing the end of his life, and </a:t>
            </a:r>
          </a:p>
          <a:p>
            <a:r>
              <a:rPr lang="en-US" sz="4000" dirty="0"/>
              <a:t>encourages Timothy to continue </a:t>
            </a:r>
          </a:p>
          <a:p>
            <a:r>
              <a:rPr lang="en-US" sz="4000" dirty="0"/>
              <a:t>preaching the Word.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851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2</a:t>
            </a:r>
            <a:r>
              <a:rPr lang="en-US" sz="6000" baseline="30000" dirty="0"/>
              <a:t>nd</a:t>
            </a:r>
            <a:r>
              <a:rPr lang="en-US" sz="6000" dirty="0"/>
              <a:t> Timothy </a:t>
            </a:r>
            <a:r>
              <a:rPr lang="en-US" sz="3200" dirty="0"/>
              <a:t>(66-67 A.D.)</a:t>
            </a:r>
          </a:p>
        </p:txBody>
      </p:sp>
    </p:spTree>
    <p:extLst>
      <p:ext uri="{BB962C8B-B14F-4D97-AF65-F5344CB8AC3E}">
        <p14:creationId xmlns:p14="http://schemas.microsoft.com/office/powerpoint/2010/main" val="3502356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6728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Peter writes a letter warning Christians </a:t>
            </a:r>
          </a:p>
          <a:p>
            <a:r>
              <a:rPr lang="en-US" sz="4000" dirty="0"/>
              <a:t>that false teachers will come.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950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2</a:t>
            </a:r>
            <a:r>
              <a:rPr lang="en-US" sz="6000" baseline="30000" dirty="0"/>
              <a:t>nd</a:t>
            </a:r>
            <a:r>
              <a:rPr lang="en-US" sz="6000" dirty="0"/>
              <a:t> Peter </a:t>
            </a:r>
            <a:r>
              <a:rPr lang="en-US" sz="3200" dirty="0"/>
              <a:t>(67-68 A.D.)</a:t>
            </a:r>
          </a:p>
        </p:txBody>
      </p:sp>
    </p:spTree>
    <p:extLst>
      <p:ext uri="{BB962C8B-B14F-4D97-AF65-F5344CB8AC3E}">
        <p14:creationId xmlns:p14="http://schemas.microsoft.com/office/powerpoint/2010/main" val="1480117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3602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 letter encouraging Christians to </a:t>
            </a:r>
          </a:p>
          <a:p>
            <a:r>
              <a:rPr lang="en-US" sz="4000" dirty="0"/>
              <a:t>contend for the faith, and be aware </a:t>
            </a:r>
          </a:p>
          <a:p>
            <a:r>
              <a:rPr lang="en-US" sz="4000" dirty="0"/>
              <a:t>of false teachers.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4565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Jude </a:t>
            </a:r>
            <a:r>
              <a:rPr lang="en-US" sz="3200" dirty="0"/>
              <a:t>(68-70 A.D.)</a:t>
            </a:r>
          </a:p>
        </p:txBody>
      </p:sp>
    </p:spTree>
    <p:extLst>
      <p:ext uri="{BB962C8B-B14F-4D97-AF65-F5344CB8AC3E}">
        <p14:creationId xmlns:p14="http://schemas.microsoft.com/office/powerpoint/2010/main" val="1874698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86260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John writes a letter to Christians </a:t>
            </a:r>
          </a:p>
          <a:p>
            <a:r>
              <a:rPr lang="en-US" sz="4000" dirty="0"/>
              <a:t>about keeping Jesus’ commands </a:t>
            </a:r>
          </a:p>
          <a:p>
            <a:r>
              <a:rPr lang="en-US" sz="4000" dirty="0"/>
              <a:t>and loving one another.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524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1</a:t>
            </a:r>
            <a:r>
              <a:rPr lang="en-US" sz="6000" baseline="30000" dirty="0"/>
              <a:t>st</a:t>
            </a:r>
            <a:r>
              <a:rPr lang="en-US" sz="6000" dirty="0"/>
              <a:t> John </a:t>
            </a:r>
            <a:r>
              <a:rPr lang="en-US" sz="3200" dirty="0"/>
              <a:t>(90-95 A.D.)</a:t>
            </a:r>
          </a:p>
        </p:txBody>
      </p:sp>
    </p:spTree>
    <p:extLst>
      <p:ext uri="{BB962C8B-B14F-4D97-AF65-F5344CB8AC3E}">
        <p14:creationId xmlns:p14="http://schemas.microsoft.com/office/powerpoint/2010/main" val="2390028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101120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 postcard about walking in truth, love, </a:t>
            </a:r>
          </a:p>
          <a:p>
            <a:r>
              <a:rPr lang="en-US" sz="4000" dirty="0"/>
              <a:t>and obedience.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816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2</a:t>
            </a:r>
            <a:r>
              <a:rPr lang="en-US" sz="6000" baseline="30000" dirty="0"/>
              <a:t>nd</a:t>
            </a:r>
            <a:r>
              <a:rPr lang="en-US" sz="6000" dirty="0"/>
              <a:t> John </a:t>
            </a:r>
            <a:r>
              <a:rPr lang="en-US" sz="3200" dirty="0"/>
              <a:t>(90-95 A.D.)</a:t>
            </a:r>
          </a:p>
        </p:txBody>
      </p:sp>
    </p:spTree>
    <p:extLst>
      <p:ext uri="{BB962C8B-B14F-4D97-AF65-F5344CB8AC3E}">
        <p14:creationId xmlns:p14="http://schemas.microsoft.com/office/powerpoint/2010/main" val="664153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87976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Another postcard to Gaius about </a:t>
            </a:r>
          </a:p>
          <a:p>
            <a:r>
              <a:rPr lang="en-US" sz="4000" dirty="0"/>
              <a:t>Christian fellowship and hospitality.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5657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3</a:t>
            </a:r>
            <a:r>
              <a:rPr lang="en-US" sz="6000" baseline="30000" dirty="0"/>
              <a:t>rd</a:t>
            </a:r>
            <a:r>
              <a:rPr lang="en-US" sz="6000" dirty="0"/>
              <a:t> John </a:t>
            </a:r>
            <a:r>
              <a:rPr lang="en-US" sz="3200" dirty="0"/>
              <a:t>(90-95 A.D.)</a:t>
            </a:r>
          </a:p>
        </p:txBody>
      </p:sp>
    </p:spTree>
    <p:extLst>
      <p:ext uri="{BB962C8B-B14F-4D97-AF65-F5344CB8AC3E}">
        <p14:creationId xmlns:p14="http://schemas.microsoft.com/office/powerpoint/2010/main" val="220699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5590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John sees visions of things that have </a:t>
            </a:r>
          </a:p>
          <a:p>
            <a:r>
              <a:rPr lang="en-US" sz="4000" dirty="0"/>
              <a:t>been, things that are, and things that </a:t>
            </a:r>
          </a:p>
          <a:p>
            <a:r>
              <a:rPr lang="en-US" sz="4000" dirty="0"/>
              <a:t>are yet to come.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660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Revelation </a:t>
            </a:r>
            <a:r>
              <a:rPr lang="en-US" sz="3200" dirty="0"/>
              <a:t>(94-96 A.D.)</a:t>
            </a:r>
          </a:p>
        </p:txBody>
      </p:sp>
    </p:spTree>
    <p:extLst>
      <p:ext uri="{BB962C8B-B14F-4D97-AF65-F5344CB8AC3E}">
        <p14:creationId xmlns:p14="http://schemas.microsoft.com/office/powerpoint/2010/main" val="419071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129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God gives Israel instructions for how </a:t>
            </a:r>
          </a:p>
          <a:p>
            <a:r>
              <a:rPr lang="en-US" sz="4000" dirty="0"/>
              <a:t>to worship Him.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6864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Leviticus </a:t>
            </a:r>
            <a:r>
              <a:rPr lang="en-US" sz="3200" dirty="0"/>
              <a:t>(1445-1405 B.C.)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3670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561472" y="2721114"/>
            <a:ext cx="11069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Thanks for reading with us! Join us again in…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984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/>
              <a:t>Chronologospel</a:t>
            </a:r>
            <a:r>
              <a:rPr lang="en-US" sz="6000" dirty="0"/>
              <a:t> 2021 A.D.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210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8912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3FFF7"/>
                </a:solidFill>
              </a:rPr>
              <a:t>NT4X Plan</a:t>
            </a:r>
          </a:p>
          <a:p>
            <a:pPr algn="ctr"/>
            <a:r>
              <a:rPr lang="en-US" sz="6000" dirty="0"/>
              <a:t>New Testament 4 Times</a:t>
            </a:r>
          </a:p>
          <a:p>
            <a:pPr algn="ctr"/>
            <a:r>
              <a:rPr lang="en-US" sz="6000" dirty="0"/>
              <a:t>Once every 90 days!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3671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2022 A.D.</a:t>
            </a:r>
          </a:p>
        </p:txBody>
      </p:sp>
    </p:spTree>
    <p:extLst>
      <p:ext uri="{BB962C8B-B14F-4D97-AF65-F5344CB8AC3E}">
        <p14:creationId xmlns:p14="http://schemas.microsoft.com/office/powerpoint/2010/main" val="3557080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6B5093-0CD5-B342-B651-9C55F8651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421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914400" y="1228397"/>
            <a:ext cx="933781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For I am not ashamed of the gospel, </a:t>
            </a:r>
          </a:p>
          <a:p>
            <a:pPr algn="ctr"/>
            <a:r>
              <a:rPr lang="en-US" sz="4000" dirty="0"/>
              <a:t>because it is the power of God that </a:t>
            </a:r>
          </a:p>
          <a:p>
            <a:pPr algn="ctr"/>
            <a:r>
              <a:rPr lang="en-US" sz="4000" dirty="0"/>
              <a:t>brings salvation to everyone who </a:t>
            </a:r>
          </a:p>
          <a:p>
            <a:pPr algn="ctr"/>
            <a:r>
              <a:rPr lang="en-US" sz="4000" dirty="0"/>
              <a:t>believes. For in the gospel the </a:t>
            </a:r>
          </a:p>
          <a:p>
            <a:pPr algn="ctr"/>
            <a:r>
              <a:rPr lang="en-US" sz="4000" dirty="0"/>
              <a:t>righteousness of God is revealed.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[Romans 1:16-17]</a:t>
            </a:r>
          </a:p>
        </p:txBody>
      </p:sp>
    </p:spTree>
    <p:extLst>
      <p:ext uri="{BB962C8B-B14F-4D97-AF65-F5344CB8AC3E}">
        <p14:creationId xmlns:p14="http://schemas.microsoft.com/office/powerpoint/2010/main" val="371293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96199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Israel fails to trust and obey God, and </a:t>
            </a:r>
          </a:p>
          <a:p>
            <a:r>
              <a:rPr lang="en-US" sz="4000" dirty="0"/>
              <a:t>wanders in the wilderness for 40 years.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68820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Numbers </a:t>
            </a:r>
            <a:r>
              <a:rPr lang="en-US" sz="3200" dirty="0"/>
              <a:t>(1445-1405 B.C.)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7189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8532-C084-2B4A-8FA7-27B39C9A862A}"/>
              </a:ext>
            </a:extLst>
          </p:cNvPr>
          <p:cNvSpPr txBox="1"/>
          <p:nvPr/>
        </p:nvSpPr>
        <p:spPr>
          <a:xfrm>
            <a:off x="1318090" y="2459504"/>
            <a:ext cx="86132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second giving of the law and </a:t>
            </a:r>
          </a:p>
          <a:p>
            <a:r>
              <a:rPr lang="en-US" sz="4000" dirty="0"/>
              <a:t>the death of Moses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51E28-9CE7-1E46-9C5C-48750B945987}"/>
              </a:ext>
            </a:extLst>
          </p:cNvPr>
          <p:cNvSpPr txBox="1"/>
          <p:nvPr/>
        </p:nvSpPr>
        <p:spPr>
          <a:xfrm>
            <a:off x="914400" y="212734"/>
            <a:ext cx="87126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Deuteronomy </a:t>
            </a:r>
            <a:r>
              <a:rPr lang="en-US" sz="3200" dirty="0"/>
              <a:t>(1445-1405 B.C.)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2741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{48644205-3F69-264B-B5E2-F58DFE6EDEEA}tf10001062</Template>
  <TotalTime>3146</TotalTime>
  <Words>1904</Words>
  <Application>Microsoft Macintosh PowerPoint</Application>
  <PresentationFormat>Widescreen</PresentationFormat>
  <Paragraphs>410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Century Gothic</vt:lpstr>
      <vt:lpstr>Wingdings 3</vt:lpstr>
      <vt:lpstr>Ion</vt:lpstr>
      <vt:lpstr>PowerPoint Presentation</vt:lpstr>
      <vt:lpstr>7 Genres</vt:lpstr>
      <vt:lpstr>Chronological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dcterms:created xsi:type="dcterms:W3CDTF">2021-12-18T21:58:58Z</dcterms:created>
  <dcterms:modified xsi:type="dcterms:W3CDTF">2021-12-26T18:34:02Z</dcterms:modified>
</cp:coreProperties>
</file>